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70" r:id="rId4"/>
    <p:sldId id="271" r:id="rId5"/>
    <p:sldId id="262" r:id="rId6"/>
    <p:sldId id="272" r:id="rId7"/>
    <p:sldId id="273" r:id="rId8"/>
    <p:sldId id="274" r:id="rId9"/>
    <p:sldId id="275" r:id="rId10"/>
    <p:sldId id="268" r:id="rId11"/>
    <p:sldId id="269" r:id="rId12"/>
    <p:sldId id="25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1152976" y="1888621"/>
            <a:ext cx="6335219" cy="13104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24447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52975" y="3302510"/>
            <a:ext cx="6335220" cy="22318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2444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1326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675164" y="991313"/>
            <a:ext cx="7886700" cy="16052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24447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164" y="2769808"/>
            <a:ext cx="7886700" cy="28263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2444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9658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731202" y="1125764"/>
            <a:ext cx="7886700" cy="1325563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024447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731202" y="2615918"/>
            <a:ext cx="7886700" cy="32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24447"/>
                </a:solidFill>
              </a:defRPr>
            </a:lvl1pPr>
            <a:lvl2pPr>
              <a:defRPr sz="1800">
                <a:solidFill>
                  <a:srgbClr val="024447"/>
                </a:solidFill>
              </a:defRPr>
            </a:lvl2pPr>
            <a:lvl3pPr>
              <a:defRPr sz="1600">
                <a:solidFill>
                  <a:srgbClr val="024447"/>
                </a:solidFill>
              </a:defRPr>
            </a:lvl3pPr>
            <a:lvl4pPr>
              <a:defRPr sz="1400">
                <a:solidFill>
                  <a:srgbClr val="024447"/>
                </a:solidFill>
              </a:defRPr>
            </a:lvl4pPr>
            <a:lvl5pPr>
              <a:defRPr sz="1400">
                <a:solidFill>
                  <a:srgbClr val="024447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0311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679926" y="1798193"/>
            <a:ext cx="3816014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24447"/>
                </a:solidFill>
              </a:defRPr>
            </a:lvl1pPr>
            <a:lvl2pPr>
              <a:defRPr sz="1800">
                <a:solidFill>
                  <a:srgbClr val="024447"/>
                </a:solidFill>
              </a:defRPr>
            </a:lvl2pPr>
            <a:lvl3pPr>
              <a:defRPr sz="1600">
                <a:solidFill>
                  <a:srgbClr val="024447"/>
                </a:solidFill>
              </a:defRPr>
            </a:lvl3pPr>
            <a:lvl4pPr>
              <a:defRPr sz="1400">
                <a:solidFill>
                  <a:srgbClr val="024447"/>
                </a:solidFill>
              </a:defRPr>
            </a:lvl4pPr>
            <a:lvl5pPr>
              <a:defRPr sz="1400">
                <a:solidFill>
                  <a:srgbClr val="024447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4"/>
          </p:nvPr>
        </p:nvSpPr>
        <p:spPr>
          <a:xfrm>
            <a:off x="4687284" y="1804289"/>
            <a:ext cx="3816014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24447"/>
                </a:solidFill>
              </a:defRPr>
            </a:lvl1pPr>
            <a:lvl2pPr>
              <a:defRPr sz="1800">
                <a:solidFill>
                  <a:srgbClr val="024447"/>
                </a:solidFill>
              </a:defRPr>
            </a:lvl2pPr>
            <a:lvl3pPr>
              <a:defRPr sz="1600">
                <a:solidFill>
                  <a:srgbClr val="024447"/>
                </a:solidFill>
              </a:defRPr>
            </a:lvl3pPr>
            <a:lvl4pPr>
              <a:defRPr sz="1400">
                <a:solidFill>
                  <a:srgbClr val="024447"/>
                </a:solidFill>
              </a:defRPr>
            </a:lvl4pPr>
            <a:lvl5pPr>
              <a:defRPr sz="1400">
                <a:solidFill>
                  <a:srgbClr val="024447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679926" y="443068"/>
            <a:ext cx="7823372" cy="11015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rgbClr val="024447"/>
                </a:solidFill>
              </a:defRPr>
            </a:lvl1pPr>
            <a:lvl2pPr>
              <a:defRPr sz="1800">
                <a:solidFill>
                  <a:srgbClr val="024447"/>
                </a:solidFill>
              </a:defRPr>
            </a:lvl2pPr>
            <a:lvl3pPr>
              <a:defRPr sz="1600">
                <a:solidFill>
                  <a:srgbClr val="024447"/>
                </a:solidFill>
              </a:defRPr>
            </a:lvl3pPr>
            <a:lvl4pPr>
              <a:defRPr sz="1400">
                <a:solidFill>
                  <a:srgbClr val="024447"/>
                </a:solidFill>
              </a:defRPr>
            </a:lvl4pPr>
            <a:lvl5pPr>
              <a:defRPr sz="1400">
                <a:solidFill>
                  <a:srgbClr val="024447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9787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9927" y="1681163"/>
            <a:ext cx="388619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244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3"/>
          </p:nvPr>
        </p:nvSpPr>
        <p:spPr>
          <a:xfrm>
            <a:off x="679926" y="2615185"/>
            <a:ext cx="3886200" cy="3534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24447"/>
                </a:solidFill>
              </a:defRPr>
            </a:lvl1pPr>
            <a:lvl2pPr>
              <a:defRPr sz="1800">
                <a:solidFill>
                  <a:srgbClr val="024447"/>
                </a:solidFill>
              </a:defRPr>
            </a:lvl2pPr>
            <a:lvl3pPr>
              <a:defRPr sz="1600">
                <a:solidFill>
                  <a:srgbClr val="024447"/>
                </a:solidFill>
              </a:defRPr>
            </a:lvl3pPr>
            <a:lvl4pPr>
              <a:defRPr sz="1400">
                <a:solidFill>
                  <a:srgbClr val="024447"/>
                </a:solidFill>
              </a:defRPr>
            </a:lvl4pPr>
            <a:lvl5pPr>
              <a:defRPr sz="1400">
                <a:solidFill>
                  <a:srgbClr val="024447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4"/>
          </p:nvPr>
        </p:nvSpPr>
        <p:spPr>
          <a:xfrm>
            <a:off x="4680427" y="1678115"/>
            <a:ext cx="388619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244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 dirty="0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5"/>
          </p:nvPr>
        </p:nvSpPr>
        <p:spPr>
          <a:xfrm>
            <a:off x="4680427" y="2612137"/>
            <a:ext cx="3886200" cy="3534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24447"/>
                </a:solidFill>
              </a:defRPr>
            </a:lvl1pPr>
            <a:lvl2pPr>
              <a:defRPr sz="1800">
                <a:solidFill>
                  <a:srgbClr val="024447"/>
                </a:solidFill>
              </a:defRPr>
            </a:lvl2pPr>
            <a:lvl3pPr>
              <a:defRPr sz="1600">
                <a:solidFill>
                  <a:srgbClr val="024447"/>
                </a:solidFill>
              </a:defRPr>
            </a:lvl3pPr>
            <a:lvl4pPr>
              <a:defRPr sz="1400">
                <a:solidFill>
                  <a:srgbClr val="024447"/>
                </a:solidFill>
              </a:defRPr>
            </a:lvl4pPr>
            <a:lvl5pPr>
              <a:defRPr sz="1400">
                <a:solidFill>
                  <a:srgbClr val="024447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683013" y="469558"/>
            <a:ext cx="7883613" cy="110316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>
                <a:solidFill>
                  <a:srgbClr val="0244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0413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2660905"/>
            <a:ext cx="7886700" cy="1078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024447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6161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9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679926" y="2390838"/>
            <a:ext cx="3097316" cy="3661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0244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/>
          </p:nvPr>
        </p:nvSpPr>
        <p:spPr>
          <a:xfrm>
            <a:off x="3938667" y="1572768"/>
            <a:ext cx="4627959" cy="4479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24447"/>
                </a:solidFill>
              </a:defRPr>
            </a:lvl1pPr>
            <a:lvl2pPr>
              <a:defRPr sz="1800">
                <a:solidFill>
                  <a:srgbClr val="024447"/>
                </a:solidFill>
              </a:defRPr>
            </a:lvl2pPr>
            <a:lvl3pPr>
              <a:defRPr sz="1600">
                <a:solidFill>
                  <a:srgbClr val="024447"/>
                </a:solidFill>
              </a:defRPr>
            </a:lvl3pPr>
            <a:lvl4pPr>
              <a:defRPr sz="1400">
                <a:solidFill>
                  <a:srgbClr val="024447"/>
                </a:solidFill>
              </a:defRPr>
            </a:lvl4pPr>
            <a:lvl5pPr>
              <a:defRPr sz="1400">
                <a:solidFill>
                  <a:srgbClr val="024447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679926" y="494271"/>
            <a:ext cx="3097316" cy="17793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24447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2487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iblio@feevale.br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976" y="1888621"/>
            <a:ext cx="6885035" cy="3153642"/>
          </a:xfrm>
        </p:spPr>
        <p:txBody>
          <a:bodyPr>
            <a:noAutofit/>
          </a:bodyPr>
          <a:lstStyle/>
          <a:p>
            <a:pPr algn="ctr"/>
            <a:br>
              <a:rPr lang="pt-BR" sz="6600" dirty="0"/>
            </a:br>
            <a:br>
              <a:rPr lang="pt-BR" sz="6600" dirty="0"/>
            </a:br>
            <a:r>
              <a:rPr lang="pt-BR" sz="6600" dirty="0"/>
              <a:t> </a:t>
            </a:r>
            <a:r>
              <a:rPr lang="pt-BR" sz="7200" dirty="0"/>
              <a:t>GUIA PARA AVALIAÇÃO DE DOAÇÕES</a:t>
            </a:r>
          </a:p>
        </p:txBody>
      </p:sp>
    </p:spTree>
    <p:extLst>
      <p:ext uri="{BB962C8B-B14F-4D97-AF65-F5344CB8AC3E}">
        <p14:creationId xmlns:p14="http://schemas.microsoft.com/office/powerpoint/2010/main" val="90301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você já conhece a nossa política!</a:t>
            </a: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a sua doação se encaixe nos critérios mencionados, faça contato prévio conosco para comunicar a intenção, preencha o termo de doação disponível no site da Biblioteca, e traga* os materiais em uma das bibliotecas da Universidade.</a:t>
            </a: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Pronto!</a:t>
            </a: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*Os casos de buscas em domicílio ou em instituições serão analisados.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9CE85B-E22E-4EB8-B3C9-2A21FD38C275}"/>
              </a:ext>
            </a:extLst>
          </p:cNvPr>
          <p:cNvSpPr txBox="1">
            <a:spLocks/>
          </p:cNvSpPr>
          <p:nvPr/>
        </p:nvSpPr>
        <p:spPr>
          <a:xfrm>
            <a:off x="623888" y="1179444"/>
            <a:ext cx="7886700" cy="6474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24447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O QUE FAZER SE QUISER DOAR MATERIAIS PARA A BIBLIOTECA?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3326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381" y="2236304"/>
            <a:ext cx="7898297" cy="2385392"/>
          </a:xfrm>
        </p:spPr>
        <p:txBody>
          <a:bodyPr/>
          <a:lstStyle/>
          <a:p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acessá-lo consulte em: </a:t>
            </a: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https://www.feevale.br/institucional/biblioteca/aquisicao</a:t>
            </a: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ainda assim restarem dúvidas, envie-nos e-mail para: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biblio@feevale.br</a:t>
            </a:r>
            <a:b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13A4F52-EA30-45F6-801B-7F0EAC7277E5}"/>
              </a:ext>
            </a:extLst>
          </p:cNvPr>
          <p:cNvSpPr txBox="1">
            <a:spLocks/>
          </p:cNvSpPr>
          <p:nvPr/>
        </p:nvSpPr>
        <p:spPr>
          <a:xfrm>
            <a:off x="437322" y="1404154"/>
            <a:ext cx="4539698" cy="9381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2444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TERMO DE DOAÇÃO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0433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7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164" y="1619794"/>
            <a:ext cx="7886700" cy="3976335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pretende doar livros para o acervo das Bibliotecas da Feevale?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Seus livros são bem-vindos!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Contudo, acompanhe as orientações que utilizamos para aceite desses materiais.</a:t>
            </a:r>
          </a:p>
        </p:txBody>
      </p:sp>
    </p:spTree>
    <p:extLst>
      <p:ext uri="{BB962C8B-B14F-4D97-AF65-F5344CB8AC3E}">
        <p14:creationId xmlns:p14="http://schemas.microsoft.com/office/powerpoint/2010/main" val="69436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202" y="1125764"/>
            <a:ext cx="7886700" cy="868499"/>
          </a:xfrm>
        </p:spPr>
        <p:txBody>
          <a:bodyPr/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 QUE ACEITAMOS DE DOAÇÃO?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Obras bibliográficas;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Jogos;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Coleções de valores históricos e culturais.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52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202" y="1125764"/>
            <a:ext cx="7886700" cy="938167"/>
          </a:xfrm>
        </p:spPr>
        <p:txBody>
          <a:bodyPr/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QUAIS ASPECTOS SÃO CONSIDERADOS?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 temático: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 assunto das obras deve estar de acordo com a proposta do acervo da biblioteca.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 físico: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Deve estar em boas condições físicas para não comprometer a  integridade do acervo existente.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341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3"/>
          </p:nvPr>
        </p:nvSpPr>
        <p:spPr>
          <a:xfrm>
            <a:off x="1489166" y="2194559"/>
            <a:ext cx="3006774" cy="3954971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Álcool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Cimento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Fungos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Bactérias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Insetos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Gasolina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Acetona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4"/>
          </p:nvPr>
        </p:nvSpPr>
        <p:spPr>
          <a:xfrm>
            <a:off x="4687284" y="2194559"/>
            <a:ext cx="3263642" cy="396106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Sujeira em alguma página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Rasura com canetas, lápis ou marca-texto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Encadernação comprometida ou capa/folhas caindo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se o seu material possui algum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desses aspectos que o comprometam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8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202" y="1125764"/>
            <a:ext cx="7886700" cy="964293"/>
          </a:xfrm>
        </p:spPr>
        <p:txBody>
          <a:bodyPr/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 QUE ACONTECE COM A SUA DOAÇÃO?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Poderá ser:</a:t>
            </a: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Incorporada ao acervo;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Destinada ao setor de reaproveitamento de resíduos;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Doada a terceiros.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578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202" y="1125764"/>
            <a:ext cx="7886700" cy="938167"/>
          </a:xfrm>
        </p:spPr>
        <p:txBody>
          <a:bodyPr/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 QUE É AVALIADO NA DOAÇÃO?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1202" y="2372139"/>
            <a:ext cx="7886700" cy="3723861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Sujidade: sujeira acumulada no material, advinda de processos químicos ou orgânicos, por exemplo.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Rasuras: rasuras provenientes de escritas a lápis, caneta ou canetas marca-textos.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Encadernação danificada: material que possui capa ou folhas caindo, ou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capas em mal estado de conservação, amassadas ou rasgadas.</a:t>
            </a:r>
            <a:endParaRPr lang="pt-BR" dirty="0"/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Agentes biológicos–fungos: além de comprometer o restante do acervo, os fungos podem causar problemas à saúde do usuário.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3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9566" y="1201782"/>
            <a:ext cx="7289074" cy="422365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Agentes biológicos–ação de líquidos e alimentos: café, chimarrão, água...Todos esses líquidos e outros alimentos quando em contato com os livros podem contaminar o material e ocasionar o aparecimento de outros agentes biológicos, como fungos e a presença de bactérias. Além da saúde do usuário, também pode comprometer o restante dos livros do acervo.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Contaminação química: uso de clipes e outros objetos metálicos podem ocasionar contaminação química, que geram ferrugem, corrosão, ou contato de substâncias como álcool, entre outros.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temática: importância do autor e do tema, atualidade do assunto e/ou desatualização do conteúdo.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9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202" y="1125764"/>
            <a:ext cx="7886700" cy="528865"/>
          </a:xfrm>
        </p:spPr>
        <p:txBody>
          <a:bodyPr/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 QUE </a:t>
            </a:r>
            <a:r>
              <a:rPr lang="pt-B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ACEITAMOS?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1202" y="1924594"/>
            <a:ext cx="7886700" cy="39330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Enciclopédias;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Dicionários desatualizados;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Manuais de produtos;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Catálogos de compra;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Livros didáticos;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Periódicos com coleção incompleta, com mais de 3 anos de publicação e sem continuidade;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Legislação desatualizada;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Materiais de outras bibliotecas (com carimbo);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Mapas;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Duplicatas;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Cópias impressas ou digitais.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362738"/>
      </p:ext>
    </p:extLst>
  </p:cSld>
  <p:clrMapOvr>
    <a:masterClrMapping/>
  </p:clrMapOvr>
</p:sld>
</file>

<file path=ppt/theme/theme1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373</Words>
  <Application>Microsoft Office PowerPoint</Application>
  <PresentationFormat>Apresentação na tela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2_Personalizar design</vt:lpstr>
      <vt:lpstr>   GUIA PARA AVALIAÇÃO DE DOAÇÕES</vt:lpstr>
      <vt:lpstr>Apresentação do PowerPoint</vt:lpstr>
      <vt:lpstr>1. O QUE ACEITAMOS DE DOAÇÃO?</vt:lpstr>
      <vt:lpstr>2. QUAIS ASPECTOS SÃO CONSIDERADOS?</vt:lpstr>
      <vt:lpstr>Apresentação do PowerPoint</vt:lpstr>
      <vt:lpstr>3. O QUE ACONTECE COM A SUA DOAÇÃO?</vt:lpstr>
      <vt:lpstr>4. O QUE É AVALIADO NA DOAÇÃO?</vt:lpstr>
      <vt:lpstr>Apresentação do PowerPoint</vt:lpstr>
      <vt:lpstr>5. O QUE NÃO ACEITAMOS?</vt:lpstr>
      <vt:lpstr>  Agora você já conhece a nossa política!  Caso a sua doação se encaixe nos critérios mencionados, faça contato prévio conosco para comunicar a intenção, preencha o termo de doação disponível no site da Biblioteca, e traga* os materiais em uma das bibliotecas da Universidade.  Pronto!  *Os casos de buscas em domicílio ou em instituições serão analisados.</vt:lpstr>
      <vt:lpstr>  Para acessá-lo consulte em:  https://www.feevale.br/institucional/biblioteca/aquisicao  Se ainda assim restarem dúvidas, envie-nos e-mail para: biblio@feevale.br </vt:lpstr>
      <vt:lpstr>Apresentação do PowerPoint</vt:lpstr>
    </vt:vector>
  </TitlesOfParts>
  <Company>Feevale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Paola Yohana Bonne</dc:creator>
  <cp:lastModifiedBy>Janice Moser Correa</cp:lastModifiedBy>
  <cp:revision>37</cp:revision>
  <dcterms:created xsi:type="dcterms:W3CDTF">2019-06-17T18:21:11Z</dcterms:created>
  <dcterms:modified xsi:type="dcterms:W3CDTF">2021-06-10T19:56:34Z</dcterms:modified>
</cp:coreProperties>
</file>